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Montserrat Black"/>
      <p:bold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Montserrat ExtraBold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D1E601-B715-445E-80C3-DBE2BB2F8DEC}">
  <a:tblStyle styleId="{BFD1E601-B715-445E-80C3-DBE2BB2F8D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Black-bold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Black-bold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9.xml"/><Relationship Id="rId37" Type="http://schemas.openxmlformats.org/officeDocument/2006/relationships/font" Target="fonts/MontserratExtraBold-bold.fntdata"/><Relationship Id="rId14" Type="http://schemas.openxmlformats.org/officeDocument/2006/relationships/slide" Target="slides/slide8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MontserratExtraBol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8d64b9123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8d64b9123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9ecbc9642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9ecbc9642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ecbc9642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9ecbc9642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ecbc9642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9ecbc9642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05d7452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a05d7452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05d7452f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a05d7452f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9ecbc964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9ecbc964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8d64b9123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8d64b9123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9cc688e77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9cc688e77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9c6ab262b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9c6ab262b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8d64b9123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8d64b9123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8d64b9123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8d64b9123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8d64b9123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8d64b9123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8d64b9123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8d64b9123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d64b9123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8d64b9123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8.png"/><Relationship Id="rId7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37352" l="14392" r="14356" t="37065"/>
          <a:stretch/>
        </p:blipFill>
        <p:spPr>
          <a:xfrm>
            <a:off x="1014638" y="4683129"/>
            <a:ext cx="1366800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ca de letreiro luminoso&#10;&#10;Descrição gerada automaticamente com confiança média" id="55" name="Google Shape;5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9600" y="4683142"/>
            <a:ext cx="1069762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4788" y="4587292"/>
            <a:ext cx="4714825" cy="55713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0" y="0"/>
            <a:ext cx="9144000" cy="45873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168608" y="1561095"/>
            <a:ext cx="7088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Membros: </a:t>
            </a:r>
            <a:r>
              <a:rPr b="1"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Bianca</a:t>
            </a:r>
            <a:r>
              <a:rPr b="1"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Fábio</a:t>
            </a:r>
            <a:r>
              <a:rPr b="1"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Letícia</a:t>
            </a:r>
            <a:r>
              <a:rPr b="1"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Rafaela</a:t>
            </a:r>
            <a:r>
              <a:rPr b="1"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Renata</a:t>
            </a: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Orientadora: </a:t>
            </a:r>
            <a:r>
              <a:rPr b="1"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Izabel Santos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Coordenador local: </a:t>
            </a:r>
            <a:r>
              <a:rPr b="1"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Maurício Ferreira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1421350" y="2571750"/>
            <a:ext cx="65829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Empresa</a:t>
            </a:r>
            <a:r>
              <a:rPr lang="pt-BR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</a:t>
            </a:r>
            <a:r>
              <a:rPr b="1"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Sinosbyte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Equipe</a:t>
            </a:r>
            <a:r>
              <a:rPr b="1"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Sinosbyte: </a:t>
            </a:r>
            <a:r>
              <a:rPr b="1"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Luis Engel e Daniel Martins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Projeto: </a:t>
            </a:r>
            <a:r>
              <a:rPr b="1"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ChronoTracker</a:t>
            </a:r>
            <a:endParaRPr sz="20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2137650" y="496625"/>
            <a:ext cx="2298900" cy="557100"/>
          </a:xfrm>
          <a:prstGeom prst="roundRect">
            <a:avLst>
              <a:gd fmla="val 31229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5081" y="508275"/>
            <a:ext cx="2204045" cy="5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7">
            <a:alphaModFix/>
          </a:blip>
          <a:srcRect b="1934" l="4107" r="5615" t="6816"/>
          <a:stretch/>
        </p:blipFill>
        <p:spPr>
          <a:xfrm>
            <a:off x="5979225" y="205300"/>
            <a:ext cx="965700" cy="976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63" name="Google Shape;63;p13"/>
          <p:cNvCxnSpPr/>
          <p:nvPr/>
        </p:nvCxnSpPr>
        <p:spPr>
          <a:xfrm>
            <a:off x="3674800" y="2844375"/>
            <a:ext cx="2076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/>
          <p:nvPr/>
        </p:nvSpPr>
        <p:spPr>
          <a:xfrm>
            <a:off x="0" y="0"/>
            <a:ext cx="9144000" cy="44301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highlight>
                <a:srgbClr val="073763"/>
              </a:highlight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-3563975" y="1555275"/>
            <a:ext cx="2160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highlight>
                  <a:schemeClr val="lt1"/>
                </a:highlight>
              </a:rPr>
              <a:t>apresentar os protótipos de tela já com as cores definidas pela empresa;</a:t>
            </a:r>
            <a:endParaRPr sz="1600">
              <a:highlight>
                <a:schemeClr val="lt1"/>
              </a:highlight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 rotWithShape="1">
          <a:blip r:embed="rId3">
            <a:alphaModFix/>
          </a:blip>
          <a:srcRect b="37352" l="14392" r="14356" t="37065"/>
          <a:stretch/>
        </p:blipFill>
        <p:spPr>
          <a:xfrm>
            <a:off x="1053875" y="4616063"/>
            <a:ext cx="1366800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ca de letreiro luminoso&#10;&#10;Descrição gerada automaticamente com confiança média" id="160" name="Google Shape;16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8838" y="4616075"/>
            <a:ext cx="1069762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4025" y="4520225"/>
            <a:ext cx="4714825" cy="55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050" y="585900"/>
            <a:ext cx="7932496" cy="3743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637050" y="124200"/>
            <a:ext cx="627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Tela Colaboradores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/>
          <p:nvPr/>
        </p:nvSpPr>
        <p:spPr>
          <a:xfrm>
            <a:off x="0" y="0"/>
            <a:ext cx="9144000" cy="44301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highlight>
                <a:srgbClr val="073763"/>
              </a:highlight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-3563975" y="1555275"/>
            <a:ext cx="2160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highlight>
                  <a:schemeClr val="lt1"/>
                </a:highlight>
              </a:rPr>
              <a:t>apresentar os protótipos de tela já com as cores definidas pela empresa;</a:t>
            </a:r>
            <a:endParaRPr sz="1600">
              <a:highlight>
                <a:schemeClr val="lt1"/>
              </a:highlight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3">
            <a:alphaModFix/>
          </a:blip>
          <a:srcRect b="37352" l="14392" r="14356" t="37065"/>
          <a:stretch/>
        </p:blipFill>
        <p:spPr>
          <a:xfrm>
            <a:off x="1053875" y="4616063"/>
            <a:ext cx="1366800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ca de letreiro luminoso&#10;&#10;Descrição gerada automaticamente com confiança média" id="171" name="Google Shape;17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8838" y="4616075"/>
            <a:ext cx="1069762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4025" y="4520225"/>
            <a:ext cx="4714825" cy="55713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637050" y="124200"/>
            <a:ext cx="627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Tela Colaboradores - </a:t>
            </a:r>
            <a:r>
              <a:rPr lang="pt-BR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Modal de Adicionar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050" y="585900"/>
            <a:ext cx="7932502" cy="3563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/>
          <p:nvPr/>
        </p:nvSpPr>
        <p:spPr>
          <a:xfrm>
            <a:off x="0" y="0"/>
            <a:ext cx="9144000" cy="44301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highlight>
                <a:srgbClr val="073763"/>
              </a:highlight>
            </a:endParaRPr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0" y="585899"/>
            <a:ext cx="7895684" cy="35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/>
        </p:nvSpPr>
        <p:spPr>
          <a:xfrm>
            <a:off x="-3563975" y="1555275"/>
            <a:ext cx="2160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highlight>
                  <a:schemeClr val="lt1"/>
                </a:highlight>
              </a:rPr>
              <a:t>apresentar os protótipos de tela já com as cores definidas pela empresa;</a:t>
            </a:r>
            <a:endParaRPr sz="1600">
              <a:highlight>
                <a:schemeClr val="lt1"/>
              </a:highlight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4">
            <a:alphaModFix/>
          </a:blip>
          <a:srcRect b="37352" l="14392" r="14356" t="37065"/>
          <a:stretch/>
        </p:blipFill>
        <p:spPr>
          <a:xfrm>
            <a:off x="1053875" y="4616063"/>
            <a:ext cx="1366800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ca de letreiro luminoso&#10;&#10;Descrição gerada automaticamente com confiança média" id="183" name="Google Shape;18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8838" y="4616075"/>
            <a:ext cx="1069762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4025" y="4520225"/>
            <a:ext cx="4714825" cy="55713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/>
        </p:nvSpPr>
        <p:spPr>
          <a:xfrm>
            <a:off x="637050" y="124200"/>
            <a:ext cx="627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Tela Projetos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/>
          <p:nvPr/>
        </p:nvSpPr>
        <p:spPr>
          <a:xfrm>
            <a:off x="0" y="0"/>
            <a:ext cx="9144000" cy="44301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highlight>
                <a:srgbClr val="073763"/>
              </a:highlight>
            </a:endParaRPr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0" y="585900"/>
            <a:ext cx="7932501" cy="355179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/>
        </p:nvSpPr>
        <p:spPr>
          <a:xfrm>
            <a:off x="-3563975" y="1555275"/>
            <a:ext cx="2160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highlight>
                  <a:schemeClr val="lt1"/>
                </a:highlight>
              </a:rPr>
              <a:t>apresentar os protótipos de tela já com as cores definidas pela empresa;</a:t>
            </a:r>
            <a:endParaRPr sz="1600">
              <a:highlight>
                <a:schemeClr val="lt1"/>
              </a:highlight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4">
            <a:alphaModFix/>
          </a:blip>
          <a:srcRect b="37352" l="14392" r="14356" t="37065"/>
          <a:stretch/>
        </p:blipFill>
        <p:spPr>
          <a:xfrm>
            <a:off x="1053875" y="4616063"/>
            <a:ext cx="1366800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ca de letreiro luminoso&#10;&#10;Descrição gerada automaticamente com confiança média" id="194" name="Google Shape;19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8838" y="4616075"/>
            <a:ext cx="1069762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4025" y="4520225"/>
            <a:ext cx="4714825" cy="55713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/>
        </p:nvSpPr>
        <p:spPr>
          <a:xfrm>
            <a:off x="637050" y="124200"/>
            <a:ext cx="627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Tela Projetos - Modal de Adicionar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/>
          <p:nvPr/>
        </p:nvSpPr>
        <p:spPr>
          <a:xfrm>
            <a:off x="0" y="0"/>
            <a:ext cx="9144000" cy="44301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highlight>
                <a:srgbClr val="073763"/>
              </a:highlight>
            </a:endParaRPr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0" y="585900"/>
            <a:ext cx="7897974" cy="35518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-3563975" y="1555275"/>
            <a:ext cx="2160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highlight>
                  <a:schemeClr val="lt1"/>
                </a:highlight>
              </a:rPr>
              <a:t>apresentar os protótipos de tela já com as cores definidas pela empresa;</a:t>
            </a:r>
            <a:endParaRPr sz="1600">
              <a:highlight>
                <a:schemeClr val="lt1"/>
              </a:highlight>
            </a:endParaRPr>
          </a:p>
        </p:txBody>
      </p:sp>
      <p:pic>
        <p:nvPicPr>
          <p:cNvPr id="204" name="Google Shape;204;p26"/>
          <p:cNvPicPr preferRelativeResize="0"/>
          <p:nvPr/>
        </p:nvPicPr>
        <p:blipFill rotWithShape="1">
          <a:blip r:embed="rId4">
            <a:alphaModFix/>
          </a:blip>
          <a:srcRect b="37352" l="14392" r="14356" t="37065"/>
          <a:stretch/>
        </p:blipFill>
        <p:spPr>
          <a:xfrm>
            <a:off x="1053875" y="4616063"/>
            <a:ext cx="1366800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ca de letreiro luminoso&#10;&#10;Descrição gerada automaticamente com confiança média" id="205" name="Google Shape;20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8838" y="4616075"/>
            <a:ext cx="1069762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4025" y="4520225"/>
            <a:ext cx="4714825" cy="55713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 txBox="1"/>
          <p:nvPr/>
        </p:nvSpPr>
        <p:spPr>
          <a:xfrm>
            <a:off x="637050" y="124200"/>
            <a:ext cx="627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Tela Atividades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/>
          <p:nvPr/>
        </p:nvSpPr>
        <p:spPr>
          <a:xfrm>
            <a:off x="0" y="0"/>
            <a:ext cx="9144000" cy="44301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highlight>
                <a:srgbClr val="073763"/>
              </a:highlight>
            </a:endParaRPr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0" y="585899"/>
            <a:ext cx="7910866" cy="35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/>
          <p:nvPr/>
        </p:nvSpPr>
        <p:spPr>
          <a:xfrm>
            <a:off x="-3563975" y="1555275"/>
            <a:ext cx="2160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highlight>
                  <a:schemeClr val="lt1"/>
                </a:highlight>
              </a:rPr>
              <a:t>apresentar os protótipos de tela já com as cores definidas pela empresa;</a:t>
            </a:r>
            <a:endParaRPr sz="1600">
              <a:highlight>
                <a:schemeClr val="lt1"/>
              </a:highlight>
            </a:endParaRPr>
          </a:p>
        </p:txBody>
      </p:sp>
      <p:pic>
        <p:nvPicPr>
          <p:cNvPr id="215" name="Google Shape;215;p27"/>
          <p:cNvPicPr preferRelativeResize="0"/>
          <p:nvPr/>
        </p:nvPicPr>
        <p:blipFill rotWithShape="1">
          <a:blip r:embed="rId4">
            <a:alphaModFix/>
          </a:blip>
          <a:srcRect b="37352" l="14392" r="14356" t="37065"/>
          <a:stretch/>
        </p:blipFill>
        <p:spPr>
          <a:xfrm>
            <a:off x="1053875" y="4616063"/>
            <a:ext cx="1366800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ca de letreiro luminoso&#10;&#10;Descrição gerada automaticamente com confiança média" id="216" name="Google Shape;21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8838" y="4616075"/>
            <a:ext cx="1069762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4025" y="4520225"/>
            <a:ext cx="4714825" cy="55713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/>
        </p:nvSpPr>
        <p:spPr>
          <a:xfrm>
            <a:off x="637050" y="124200"/>
            <a:ext cx="627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Tela Projetos - Modal de Adicionar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/>
          <p:nvPr/>
        </p:nvSpPr>
        <p:spPr>
          <a:xfrm>
            <a:off x="0" y="0"/>
            <a:ext cx="9144000" cy="45543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highlight>
                <a:srgbClr val="073763"/>
              </a:highlight>
            </a:endParaRPr>
          </a:p>
        </p:txBody>
      </p:sp>
      <p:pic>
        <p:nvPicPr>
          <p:cNvPr id="224" name="Google Shape;224;p28"/>
          <p:cNvPicPr preferRelativeResize="0"/>
          <p:nvPr/>
        </p:nvPicPr>
        <p:blipFill rotWithShape="1">
          <a:blip r:embed="rId3">
            <a:alphaModFix/>
          </a:blip>
          <a:srcRect b="37352" l="14392" r="14356" t="37065"/>
          <a:stretch/>
        </p:blipFill>
        <p:spPr>
          <a:xfrm>
            <a:off x="1014638" y="4650138"/>
            <a:ext cx="1366800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ca de letreiro luminoso&#10;&#10;Descrição gerada automaticamente com confiança média" id="225" name="Google Shape;22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9600" y="4650150"/>
            <a:ext cx="1069762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4788" y="4554300"/>
            <a:ext cx="4714825" cy="55713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4186600" y="1999650"/>
            <a:ext cx="4008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Muito Obrigado!</a:t>
            </a:r>
            <a:endParaRPr sz="33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8" name="Google Shape;228;p28"/>
          <p:cNvSpPr/>
          <p:nvPr/>
        </p:nvSpPr>
        <p:spPr>
          <a:xfrm>
            <a:off x="-365350" y="2764725"/>
            <a:ext cx="8644500" cy="1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highlight>
                <a:srgbClr val="0B5394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37352" l="14392" r="14356" t="37065"/>
          <a:stretch/>
        </p:blipFill>
        <p:spPr>
          <a:xfrm>
            <a:off x="1053875" y="4639713"/>
            <a:ext cx="1366800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ca de letreiro luminoso&#10;&#10;Descrição gerada automaticamente com confiança média" id="69" name="Google Shape;6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8838" y="4639725"/>
            <a:ext cx="1069762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4025" y="4543875"/>
            <a:ext cx="4714825" cy="55713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-2090850" y="2226075"/>
            <a:ext cx="198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highlight>
                  <a:schemeClr val="lt1"/>
                </a:highlight>
              </a:rPr>
              <a:t>apresentando qual é a empresa</a:t>
            </a:r>
            <a:endParaRPr sz="1600">
              <a:highlight>
                <a:schemeClr val="lt1"/>
              </a:highlight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6">
            <a:alphaModFix/>
          </a:blip>
          <a:srcRect b="25523" l="12723" r="13730" t="24828"/>
          <a:stretch/>
        </p:blipFill>
        <p:spPr>
          <a:xfrm>
            <a:off x="903925" y="1129738"/>
            <a:ext cx="3668076" cy="82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6175" y="-1"/>
            <a:ext cx="3827825" cy="45725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333613" y="2316525"/>
            <a:ext cx="48990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rgbClr val="07376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Com mais de 25 anos do mercado, a Sinosbyte, atua como </a:t>
            </a:r>
            <a:r>
              <a:rPr b="1" lang="pt-BR" sz="1350">
                <a:solidFill>
                  <a:srgbClr val="07376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integradora de soluções SAP</a:t>
            </a:r>
            <a:r>
              <a:rPr lang="pt-BR" sz="1350">
                <a:solidFill>
                  <a:srgbClr val="07376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Como uma fábrica de soluções, a Sinosbyte presta </a:t>
            </a:r>
            <a:r>
              <a:rPr b="1" lang="pt-BR" sz="1350">
                <a:solidFill>
                  <a:srgbClr val="07376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serviços de tecnologia sob medida, conforme a necessidade da empresa. </a:t>
            </a:r>
            <a:endParaRPr b="1" sz="20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37352" l="14392" r="14356" t="37065"/>
          <a:stretch/>
        </p:blipFill>
        <p:spPr>
          <a:xfrm>
            <a:off x="1053875" y="4639713"/>
            <a:ext cx="1366800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ca de letreiro luminoso&#10;&#10;Descrição gerada automaticamente com confiança média" id="80" name="Google Shape;8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8838" y="4639725"/>
            <a:ext cx="1069762" cy="3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/>
          <p:nvPr/>
        </p:nvSpPr>
        <p:spPr>
          <a:xfrm>
            <a:off x="0" y="2136775"/>
            <a:ext cx="9144000" cy="23478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highlight>
                <a:srgbClr val="073763"/>
              </a:highlight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4025" y="4543875"/>
            <a:ext cx="4714825" cy="55713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3236516" y="650274"/>
            <a:ext cx="5291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Falta de </a:t>
            </a:r>
            <a:r>
              <a:rPr b="1" lang="pt-BR" sz="18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organização</a:t>
            </a:r>
            <a:r>
              <a:rPr lang="pt-BR" sz="18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lang="pt-BR" sz="18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controle centralizado</a:t>
            </a:r>
            <a:r>
              <a:rPr lang="pt-BR" sz="18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das atividades, horas e custos dos projetos , que dificulta a </a:t>
            </a:r>
            <a:r>
              <a:rPr b="1" lang="pt-BR" sz="18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gestão</a:t>
            </a:r>
            <a:r>
              <a:rPr lang="pt-BR" sz="18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8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e o acompanhamento</a:t>
            </a:r>
            <a:r>
              <a:rPr lang="pt-BR" sz="18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do trabalho.</a:t>
            </a:r>
            <a:endParaRPr sz="18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-2090850" y="2226075"/>
            <a:ext cx="198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highlight>
                  <a:schemeClr val="lt1"/>
                </a:highlight>
              </a:rPr>
              <a:t>apresentando qual é o problema em uma frase e qual é a solução proposta em outra frase;</a:t>
            </a:r>
            <a:endParaRPr sz="1600">
              <a:highlight>
                <a:schemeClr val="lt1"/>
              </a:highlight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232375" y="844275"/>
            <a:ext cx="2821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07376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PROBLEMA</a:t>
            </a:r>
            <a:endParaRPr sz="3200">
              <a:solidFill>
                <a:srgbClr val="073763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3226591" y="2642416"/>
            <a:ext cx="574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Desenvolvimento do </a:t>
            </a:r>
            <a:r>
              <a:rPr b="1" lang="pt-BR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ChronoTracker</a:t>
            </a:r>
            <a:r>
              <a:rPr lang="pt-BR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, uma plataforma SaaS que </a:t>
            </a:r>
            <a:r>
              <a:rPr b="1" lang="pt-BR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centraliza e automatiza a gestão de projetos, recursos e horas trabalhadas</a:t>
            </a:r>
            <a:r>
              <a:rPr lang="pt-BR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, otimizando o controle operacional.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336625" y="2950366"/>
            <a:ext cx="2621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SOLUÇÃO</a:t>
            </a:r>
            <a:endParaRPr sz="32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0" y="0"/>
            <a:ext cx="9144000" cy="44301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highlight>
                <a:srgbClr val="073763"/>
              </a:highlight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2025275" y="2292525"/>
            <a:ext cx="486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3">
            <a:alphaModFix/>
          </a:blip>
          <a:srcRect b="37352" l="14392" r="14356" t="37065"/>
          <a:stretch/>
        </p:blipFill>
        <p:spPr>
          <a:xfrm>
            <a:off x="1053875" y="4616063"/>
            <a:ext cx="1366800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ca de letreiro luminoso&#10;&#10;Descrição gerada automaticamente com confiança média" id="95" name="Google Shape;9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8838" y="4616075"/>
            <a:ext cx="1069762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4025" y="4520225"/>
            <a:ext cx="4714825" cy="55713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383750" y="34225"/>
            <a:ext cx="20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Tecnologias</a:t>
            </a:r>
            <a:endParaRPr sz="1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514350" y="531900"/>
            <a:ext cx="705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99" name="Google Shape;99;p16"/>
          <p:cNvGraphicFramePr/>
          <p:nvPr/>
        </p:nvGraphicFramePr>
        <p:xfrm>
          <a:off x="383738" y="49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{BFD1E601-B715-445E-80C3-DBE2BB2F8DEC}</a:tableStyleId>
              </a:tblPr>
              <a:tblGrid>
                <a:gridCol w="2818800"/>
                <a:gridCol w="2818800"/>
                <a:gridCol w="2818800"/>
              </a:tblGrid>
              <a:tr h="329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Camada / Área</a:t>
                      </a:r>
                      <a:endParaRPr b="1"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Tecnologia</a:t>
                      </a:r>
                      <a:endParaRPr b="1"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Descrição e Uso</a:t>
                      </a:r>
                      <a:endParaRPr b="1"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07376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73763"/>
                    </a:solidFill>
                  </a:tcPr>
                </a:tc>
              </a:tr>
              <a:tr h="32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Frontend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React + TypeScript + Vite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Criação de interfaces dinâmicas e responsivas.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Estilização / UI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Tailwind CSS + Shadcn-UI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Design moderno, responsivo e com suporte a modo claro/escuro.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  <a:tr h="35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Backend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Node.js + Express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Processamento das regras de negócio e APIs REST.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ORM / Banco de Dados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Prisma ORM + PostgreSQL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Persistência de dados relacional com alto desempenho.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  <a:tr h="35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Arquitetura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SOA (Service-Oriented Architecture)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Modularidade e fácil integração entre componentes.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Autenticação e Segurança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JWT + HTTPS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Autenticação segura e troca criptografada de dados.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  <a:tr h="32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Controle de Versão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 + GitHub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Colaboração e versionamento de código.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Design e Modelagem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Figma, Miro, Bizagi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Protótipos de interface, fluxogramas e modelagem de processos.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  <a:tr h="32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Integrações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APIs com Slack, Teams, Jira, GitHub, ERPs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Comunicação entre ferramentas externas.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29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Relatórios / Dashboards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Gráficos e exportação Excel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Geração de relatórios e indicadores visuais.</a:t>
                      </a:r>
                      <a:endParaRPr sz="10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76200" marL="76200" anchor="ctr">
                    <a:lnL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100">
                      <a:solidFill>
                        <a:srgbClr val="F6F8F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10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9"/>
                    </a:solidFill>
                  </a:tcPr>
                </a:tc>
              </a:tr>
            </a:tbl>
          </a:graphicData>
        </a:graphic>
      </p:graphicFrame>
      <p:cxnSp>
        <p:nvCxnSpPr>
          <p:cNvPr id="100" name="Google Shape;100;p16"/>
          <p:cNvCxnSpPr/>
          <p:nvPr/>
        </p:nvCxnSpPr>
        <p:spPr>
          <a:xfrm>
            <a:off x="448250" y="1086445"/>
            <a:ext cx="8334600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6"/>
          <p:cNvCxnSpPr/>
          <p:nvPr/>
        </p:nvCxnSpPr>
        <p:spPr>
          <a:xfrm>
            <a:off x="444650" y="1854245"/>
            <a:ext cx="8334600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448250" y="2242167"/>
            <a:ext cx="8334600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/>
          <p:nvPr/>
        </p:nvSpPr>
        <p:spPr>
          <a:xfrm>
            <a:off x="0" y="0"/>
            <a:ext cx="9144000" cy="45543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highlight>
                <a:srgbClr val="073763"/>
              </a:highlight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37352" l="14392" r="14356" t="37065"/>
          <a:stretch/>
        </p:blipFill>
        <p:spPr>
          <a:xfrm>
            <a:off x="1052488" y="4650138"/>
            <a:ext cx="1366800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ca de letreiro luminoso&#10;&#10;Descrição gerada automaticamente com confiança média" id="109" name="Google Shape;10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7450" y="4650150"/>
            <a:ext cx="1069762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2638" y="4554300"/>
            <a:ext cx="4714825" cy="55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500" y="232637"/>
            <a:ext cx="8842998" cy="40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/>
          <p:nvPr/>
        </p:nvSpPr>
        <p:spPr>
          <a:xfrm>
            <a:off x="0" y="0"/>
            <a:ext cx="9144000" cy="45543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highlight>
                <a:srgbClr val="073763"/>
              </a:highlight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 b="37352" l="14392" r="14356" t="37065"/>
          <a:stretch/>
        </p:blipFill>
        <p:spPr>
          <a:xfrm>
            <a:off x="1014638" y="4650138"/>
            <a:ext cx="1366800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ca de letreiro luminoso&#10;&#10;Descrição gerada automaticamente com confiança média" id="118" name="Google Shape;11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9600" y="4650150"/>
            <a:ext cx="1069762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4788" y="4554300"/>
            <a:ext cx="4714825" cy="55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75" y="512238"/>
            <a:ext cx="8980250" cy="352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>
            <a:off x="0" y="0"/>
            <a:ext cx="9144000" cy="44301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highlight>
                <a:srgbClr val="073763"/>
              </a:highlight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0" y="1843925"/>
            <a:ext cx="185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Diagrama de Relacionamento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37352" l="14392" r="14356" t="37065"/>
          <a:stretch/>
        </p:blipFill>
        <p:spPr>
          <a:xfrm>
            <a:off x="1053875" y="4616063"/>
            <a:ext cx="1366800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ca de letreiro luminoso&#10;&#10;Descrição gerada automaticamente com confiança média" id="128" name="Google Shape;12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8838" y="4616075"/>
            <a:ext cx="1069762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4025" y="4520225"/>
            <a:ext cx="4714825" cy="55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4827" y="0"/>
            <a:ext cx="7339173" cy="44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/>
          <p:nvPr/>
        </p:nvSpPr>
        <p:spPr>
          <a:xfrm>
            <a:off x="0" y="0"/>
            <a:ext cx="9144000" cy="44301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highlight>
                <a:srgbClr val="073763"/>
              </a:highlight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 rotWithShape="1">
          <a:blip r:embed="rId3">
            <a:alphaModFix/>
          </a:blip>
          <a:srcRect b="37352" l="14392" r="14356" t="37065"/>
          <a:stretch/>
        </p:blipFill>
        <p:spPr>
          <a:xfrm>
            <a:off x="1053875" y="4616063"/>
            <a:ext cx="1366800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ca de letreiro luminoso&#10;&#10;Descrição gerada automaticamente com confiança média" id="137" name="Google Shape;13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8838" y="4616075"/>
            <a:ext cx="1069762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4025" y="4520225"/>
            <a:ext cx="4714825" cy="55713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-3125500" y="970900"/>
            <a:ext cx="2074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highlight>
                  <a:schemeClr val="lt1"/>
                </a:highlight>
              </a:rPr>
              <a:t>apresentar os protótipos de tela já com as cores definidas pela empresa;</a:t>
            </a:r>
            <a:endParaRPr sz="1600">
              <a:highlight>
                <a:schemeClr val="lt1"/>
              </a:highlight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637050" y="126700"/>
            <a:ext cx="762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Tela Inicial</a:t>
            </a:r>
            <a:endParaRPr sz="18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038" y="588400"/>
            <a:ext cx="7869924" cy="37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0" y="0"/>
            <a:ext cx="9144000" cy="44301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highlight>
                <a:srgbClr val="073763"/>
              </a:highlight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50" y="585900"/>
            <a:ext cx="7869900" cy="37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/>
        </p:nvSpPr>
        <p:spPr>
          <a:xfrm>
            <a:off x="-4129775" y="1623875"/>
            <a:ext cx="2164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highlight>
                  <a:schemeClr val="lt1"/>
                </a:highlight>
              </a:rPr>
              <a:t>apresentar os protótipos de tela já com as cores definidas pela empresa;</a:t>
            </a:r>
            <a:endParaRPr sz="1600">
              <a:highlight>
                <a:schemeClr val="lt1"/>
              </a:highlight>
            </a:endParaRPr>
          </a:p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4">
            <a:alphaModFix/>
          </a:blip>
          <a:srcRect b="37352" l="14392" r="14356" t="37065"/>
          <a:stretch/>
        </p:blipFill>
        <p:spPr>
          <a:xfrm>
            <a:off x="1053875" y="4616063"/>
            <a:ext cx="1366800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ca de letreiro luminoso&#10;&#10;Descrição gerada automaticamente com confiança média" id="150" name="Google Shape;15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8838" y="4616075"/>
            <a:ext cx="1069762" cy="3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4025" y="4520225"/>
            <a:ext cx="4714825" cy="55713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637050" y="124200"/>
            <a:ext cx="627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Tela Clientes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